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4"/>
  </p:notesMasterIdLst>
  <p:sldIdLst>
    <p:sldId id="274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264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8000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76" autoAdjust="0"/>
    <p:restoredTop sz="94660"/>
  </p:normalViewPr>
  <p:slideViewPr>
    <p:cSldViewPr>
      <p:cViewPr varScale="1">
        <p:scale>
          <a:sx n="84" d="100"/>
          <a:sy n="84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1FC9793-4EE4-4FC3-9F60-B88DABCC10B6}" type="datetimeFigureOut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C980F-5506-4F22-8AE4-AA80006F04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5524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82B6-DD85-482E-AFFE-393EAA3AC71A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033512-F255-4321-A44A-0C017D4588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7715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F443-0454-4D9C-BB9C-36DFEB9358E4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B12E7-C5D8-4AC3-8524-F2BCCF613C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2022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64EE-CC42-47BD-9CF1-EC1A1ADEB379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15108A-95FA-42E5-BBAE-A9C7D3BD9D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3745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0748F-55A6-48FB-9BEC-C8DCFF87E20C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09FA89-C94D-4424-9B0D-117354EEE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773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8D2C9-BFBD-4347-A5A3-A07EA6E670E6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96CBC2-AB97-43CA-B4E7-90EAA8E96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47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AFD73-B51E-43B5-A03C-E35DF34587C8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A31FC-EFBE-42B3-9361-1C0DE00A84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216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9913A-ADB9-4D3C-A7EB-D212CAD4F2B8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9308A5-7D33-4D91-937B-EDFCEF2C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977914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2EFC-44BA-460E-A3ED-D3FA8D2A7A79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2360-52EA-410B-A1F6-6FDE0B274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217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5A4CF-874C-41FD-B845-A5F60759EA89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A7695E-819A-4D0F-AEEE-089A6F1AED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9842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5ABA-60F4-4279-A745-73E74FC16E7D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3B3804-1338-400C-9FF9-64A04D94A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72720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84A3-749F-430D-B251-DE591CDCE2F1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50688-AD1E-4D5F-B45C-EDE12935A1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9535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292153-546F-461E-9839-A5A28B05F24E}" type="datetime1">
              <a:rPr lang="ru-RU"/>
              <a:pPr>
                <a:defRPr/>
              </a:pPr>
              <a:t>15.09.2016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pPr>
              <a:defRPr/>
            </a:pPr>
            <a:fld id="{BBBAA5DC-6846-4A66-AA01-F06D029F7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0" r:id="rId4"/>
    <p:sldLayoutId id="2147484066" r:id="rId5"/>
    <p:sldLayoutId id="2147484061" r:id="rId6"/>
    <p:sldLayoutId id="2147484067" r:id="rId7"/>
    <p:sldLayoutId id="2147484068" r:id="rId8"/>
    <p:sldLayoutId id="2147484069" r:id="rId9"/>
    <p:sldLayoutId id="2147484062" r:id="rId10"/>
    <p:sldLayoutId id="214748407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25057"/>
            <a:ext cx="9252520" cy="25717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800" b="1" dirty="0" smtClean="0">
                <a:solidFill>
                  <a:srgbClr val="7030A0"/>
                </a:solidFill>
              </a:rPr>
              <a:t>Тема:</a:t>
            </a:r>
            <a:r>
              <a:rPr lang="ru-RU" sz="3800" b="1" dirty="0" smtClean="0">
                <a:solidFill>
                  <a:srgbClr val="7030A0"/>
                </a:solidFill>
              </a:rPr>
              <a:t/>
            </a:r>
            <a:br>
              <a:rPr lang="ru-RU" sz="3800" b="1" dirty="0" smtClean="0">
                <a:solidFill>
                  <a:srgbClr val="7030A0"/>
                </a:solidFill>
              </a:rPr>
            </a:br>
            <a:r>
              <a:rPr lang="ru-RU" sz="3800" b="1" dirty="0" smtClean="0">
                <a:solidFill>
                  <a:srgbClr val="7030A0"/>
                </a:solidFill>
              </a:rPr>
              <a:t>«Организация образовательного процесса»</a:t>
            </a:r>
            <a:endParaRPr lang="ru-RU" sz="3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0825" y="2132856"/>
            <a:ext cx="8675848" cy="3972534"/>
          </a:xfrm>
        </p:spPr>
        <p:txBody>
          <a:bodyPr>
            <a:noAutofit/>
          </a:bodyPr>
          <a:lstStyle/>
          <a:p>
            <a:pPr marL="457200" indent="-457200" algn="just">
              <a:buClrTx/>
              <a:buSzPct val="100000"/>
              <a:buFont typeface="+mj-lt"/>
              <a:buAutoNum type="arabicPeriod"/>
            </a:pPr>
            <a:r>
              <a:rPr lang="ru-RU" sz="2900" b="1" dirty="0" smtClean="0">
                <a:solidFill>
                  <a:schemeClr val="tx1"/>
                </a:solidFill>
              </a:rPr>
              <a:t>Возникновения </a:t>
            </a:r>
            <a:r>
              <a:rPr lang="ru-RU" sz="2900" b="1" dirty="0">
                <a:solidFill>
                  <a:schemeClr val="tx1"/>
                </a:solidFill>
              </a:rPr>
              <a:t>специальности «Государственное и муниципальное управление» в современной России. Современные требования к высшему профессиональному образованию.</a:t>
            </a:r>
          </a:p>
          <a:p>
            <a:pPr marL="457200" indent="-457200" algn="just">
              <a:buClrTx/>
              <a:buSzPct val="100000"/>
              <a:buFont typeface="+mj-lt"/>
              <a:buAutoNum type="arabicPeriod"/>
            </a:pPr>
            <a:r>
              <a:rPr lang="ru-RU" sz="2900" b="1" dirty="0" smtClean="0">
                <a:solidFill>
                  <a:schemeClr val="tx1"/>
                </a:solidFill>
              </a:rPr>
              <a:t>Нормативно-правовое </a:t>
            </a:r>
            <a:r>
              <a:rPr lang="ru-RU" sz="2900" b="1" dirty="0">
                <a:solidFill>
                  <a:schemeClr val="tx1"/>
                </a:solidFill>
              </a:rPr>
              <a:t>регулирование учебного процесса.</a:t>
            </a:r>
          </a:p>
          <a:p>
            <a:pPr marL="457200" indent="-457200" algn="just">
              <a:buClrTx/>
              <a:buSzPct val="100000"/>
              <a:buFont typeface="+mj-lt"/>
              <a:buAutoNum type="arabicPeriod"/>
            </a:pPr>
            <a:r>
              <a:rPr lang="ru-RU" sz="2900" b="1" dirty="0" smtClean="0">
                <a:solidFill>
                  <a:schemeClr val="tx1"/>
                </a:solidFill>
              </a:rPr>
              <a:t>Условия </a:t>
            </a:r>
            <a:r>
              <a:rPr lang="ru-RU" sz="2900" b="1" dirty="0">
                <a:solidFill>
                  <a:schemeClr val="tx1"/>
                </a:solidFill>
              </a:rPr>
              <a:t>реализации образовательной программы </a:t>
            </a:r>
            <a:r>
              <a:rPr lang="ru-RU" sz="2900" b="1" dirty="0" err="1">
                <a:solidFill>
                  <a:schemeClr val="tx1"/>
                </a:solidFill>
              </a:rPr>
              <a:t>бакалавриата</a:t>
            </a:r>
            <a:r>
              <a:rPr lang="ru-RU" sz="29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50825" y="4365625"/>
            <a:ext cx="8458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2000" dirty="0">
              <a:solidFill>
                <a:schemeClr val="tx2">
                  <a:shade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079" y="47667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Дисциплины </a:t>
            </a:r>
            <a:r>
              <a:rPr lang="ru-RU" b="1" dirty="0">
                <a:solidFill>
                  <a:schemeClr val="tx1"/>
                </a:solidFill>
              </a:rPr>
              <a:t>по философии, истории, иностранному языку, физической культуре, безопасности жизнедеятельности реализуются в рамках базовой части. Объем, содержание и порядок реализации указанных дисциплин определяются ВУЗом самостоятельно</a:t>
            </a:r>
            <a:r>
              <a:rPr lang="ru-RU" b="1" dirty="0" smtClean="0">
                <a:solidFill>
                  <a:schemeClr val="tx1"/>
                </a:solidFill>
              </a:rPr>
              <a:t>.	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Дисциплины</a:t>
            </a:r>
            <a:r>
              <a:rPr lang="ru-RU" b="1" dirty="0">
                <a:solidFill>
                  <a:schemeClr val="tx1"/>
                </a:solidFill>
              </a:rPr>
              <a:t>, относящиеся к вариативной части программы, и практики определяют направленность (профиль) программы. Набор дисциплин, относящихся к вариативной части, и практик ВУЗ определяет самостоятельно.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31724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Блок </a:t>
            </a:r>
            <a:r>
              <a:rPr lang="ru-RU" b="1" dirty="0">
                <a:solidFill>
                  <a:srgbClr val="0000FF"/>
                </a:solidFill>
              </a:rPr>
              <a:t>2 «Практики» </a:t>
            </a:r>
            <a:r>
              <a:rPr lang="ru-RU" b="1" dirty="0">
                <a:solidFill>
                  <a:schemeClr val="tx1"/>
                </a:solidFill>
              </a:rPr>
              <a:t>– в полном объеме относится к вариативной части программы и включает учебную и производственную, в том числе преддипломную, практики.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424174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Блок </a:t>
            </a:r>
            <a:r>
              <a:rPr lang="ru-RU" b="1" dirty="0">
                <a:solidFill>
                  <a:srgbClr val="0000FF"/>
                </a:solidFill>
              </a:rPr>
              <a:t>3 «Государственная итоговая аттестация», </a:t>
            </a:r>
            <a:r>
              <a:rPr lang="ru-RU" b="1" dirty="0">
                <a:solidFill>
                  <a:schemeClr val="tx1"/>
                </a:solidFill>
              </a:rPr>
              <a:t>– в полном объеме относится к базовой части программы и завершается присвоением квалификации – бакалавра ГМУ.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блок входит защита выпускной квалификационной работы, включая подготовку к процедуре защиты и процедуру защиты, а также подготовка к сдаче и сдача государственного экзамена.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05557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091" y="404663"/>
            <a:ext cx="8686800" cy="606916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Конкретный </a:t>
            </a:r>
            <a:r>
              <a:rPr lang="ru-RU" b="1" dirty="0">
                <a:solidFill>
                  <a:schemeClr val="tx1"/>
                </a:solidFill>
              </a:rPr>
              <a:t>состав дисциплин программы </a:t>
            </a:r>
            <a:r>
              <a:rPr lang="ru-RU" b="1" dirty="0" err="1">
                <a:solidFill>
                  <a:schemeClr val="tx1"/>
                </a:solidFill>
              </a:rPr>
              <a:t>бакалавриата</a:t>
            </a:r>
            <a:r>
              <a:rPr lang="ru-RU" b="1" dirty="0">
                <a:solidFill>
                  <a:schemeClr val="tx1"/>
                </a:solidFill>
              </a:rPr>
              <a:t>, их объем, календарная последовательность прохождения, форма аттестации (экзамен или зачет), включая все виды практик и итоговую государственную аттестацию, </a:t>
            </a:r>
            <a:r>
              <a:rPr lang="ru-RU" b="1" dirty="0">
                <a:solidFill>
                  <a:srgbClr val="009900"/>
                </a:solidFill>
              </a:rPr>
              <a:t>определяется учебным планом по направлению подготовки 38.03.04 «Государственное и муниципальное управление».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Учебный </a:t>
            </a:r>
            <a:r>
              <a:rPr lang="ru-RU" b="1" dirty="0">
                <a:solidFill>
                  <a:schemeClr val="tx1"/>
                </a:solidFill>
              </a:rPr>
              <a:t>план подготовки составляется выпускающей кафедрой и утверждается ректором ВУЗа.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23618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Учебный </a:t>
            </a:r>
            <a:r>
              <a:rPr lang="ru-RU" b="1" dirty="0">
                <a:solidFill>
                  <a:schemeClr val="tx1"/>
                </a:solidFill>
              </a:rPr>
              <a:t>план подготовки, образовательная программа, а также федеральный государственный образовательный стандарт высшего образования по направлению подготовки 38.03.04 «Государственное и муниципальное управление»  (уровень </a:t>
            </a:r>
            <a:r>
              <a:rPr lang="ru-RU" b="1" dirty="0" err="1">
                <a:solidFill>
                  <a:schemeClr val="tx1"/>
                </a:solidFill>
              </a:rPr>
              <a:t>бакалавриата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rgbClr val="0000FF"/>
                </a:solidFill>
              </a:rPr>
              <a:t>размещается на сайте университета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20123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8392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Вопрос 3. условия реализации образовательной программы </a:t>
            </a:r>
            <a:r>
              <a:rPr lang="ru-RU" sz="2800" b="1" dirty="0" err="1" smtClean="0">
                <a:solidFill>
                  <a:srgbClr val="7030A0"/>
                </a:solidFill>
              </a:rPr>
              <a:t>бакалавриата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772815"/>
            <a:ext cx="8686800" cy="4307309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Требования </a:t>
            </a:r>
            <a:r>
              <a:rPr lang="ru-RU" b="1" dirty="0">
                <a:solidFill>
                  <a:schemeClr val="tx1"/>
                </a:solidFill>
              </a:rPr>
              <a:t>к условиям реализации программы </a:t>
            </a:r>
            <a:r>
              <a:rPr lang="ru-RU" b="1" dirty="0" err="1">
                <a:solidFill>
                  <a:schemeClr val="tx1"/>
                </a:solidFill>
              </a:rPr>
              <a:t>бакалавриата</a:t>
            </a:r>
            <a:r>
              <a:rPr lang="ru-RU" b="1" dirty="0">
                <a:solidFill>
                  <a:schemeClr val="tx1"/>
                </a:solidFill>
              </a:rPr>
              <a:t> по направлению подготовки «Государственное и муниципальное управление» </a:t>
            </a:r>
            <a:r>
              <a:rPr lang="ru-RU" b="1" dirty="0">
                <a:solidFill>
                  <a:srgbClr val="0000FF"/>
                </a:solidFill>
              </a:rPr>
              <a:t>определяются федеральным государственным образовательным стандартом высшего образования</a:t>
            </a:r>
            <a:r>
              <a:rPr lang="ru-RU" b="1" dirty="0">
                <a:solidFill>
                  <a:schemeClr val="tx1"/>
                </a:solidFill>
              </a:rPr>
              <a:t> по данному направлению.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01943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	Каждый </a:t>
            </a:r>
            <a:r>
              <a:rPr lang="ru-RU" sz="3600" b="1" dirty="0">
                <a:solidFill>
                  <a:schemeClr val="tx1"/>
                </a:solidFill>
              </a:rPr>
              <a:t>обучающийся в течение всего периода обучения должен быть обеспеченнее ограниченным доступом к одной или нескольким электронно-библиотечным системам(электронным библиотекам) и к электронной информационно-образовательной среде ВУЗа. </a:t>
            </a:r>
          </a:p>
          <a:p>
            <a:pPr marL="0" indent="0" algn="just">
              <a:buNone/>
            </a:pP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08509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Электронно-библиотечная </a:t>
            </a:r>
            <a:r>
              <a:rPr lang="ru-RU" b="1" dirty="0">
                <a:solidFill>
                  <a:schemeClr val="tx1"/>
                </a:solidFill>
              </a:rPr>
              <a:t>система (электронная библиотека) и электронная информационно-образовательная среда должны обеспечивать возможность доступа обучающегося из любой точки, в которой имеется доступ к сети «Интернет», как на территории ВУЗа, так и вне его.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6074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229" y="1124744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Электронная </a:t>
            </a:r>
            <a:r>
              <a:rPr lang="ru-RU" b="1" dirty="0">
                <a:solidFill>
                  <a:srgbClr val="009900"/>
                </a:solidFill>
              </a:rPr>
              <a:t>информационно-образовательная среда ВУЗа должна обеспечивать: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доступ </a:t>
            </a:r>
            <a:r>
              <a:rPr lang="ru-RU" b="1" dirty="0">
                <a:solidFill>
                  <a:schemeClr val="tx1"/>
                </a:solidFill>
              </a:rPr>
              <a:t>к учебным планам, рабочим программам дисциплин (модулей), практик, к изданиям электронных библиотечных систем и электронным образовательным ресурсам, указанным в рабочих программах;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637148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34076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фиксацию </a:t>
            </a:r>
            <a:r>
              <a:rPr lang="ru-RU" b="1" dirty="0">
                <a:solidFill>
                  <a:schemeClr val="tx1"/>
                </a:solidFill>
              </a:rPr>
              <a:t>хода образовательного процесса, результатов промежуточной аттестации и результатов освоения программы </a:t>
            </a:r>
            <a:r>
              <a:rPr lang="ru-RU" b="1" dirty="0" err="1">
                <a:solidFill>
                  <a:schemeClr val="tx1"/>
                </a:solidFill>
              </a:rPr>
              <a:t>бакалавриата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проведение </a:t>
            </a:r>
            <a:r>
              <a:rPr lang="ru-RU" b="1" dirty="0">
                <a:solidFill>
                  <a:schemeClr val="tx1"/>
                </a:solidFill>
              </a:rPr>
              <a:t>всех видов занятий, процедур оценки результатов обучения, реализация которых предусмотрена с применением электронного обучения, дистанционных образовательных технологий;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96096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66929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Вопрос 1. Возникновения специальности «Государственное и муниципальное управление» в современной России. современные требования к высшему профессиональному образованию. 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857365"/>
            <a:ext cx="8686800" cy="4864110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начале 90-х годов ХХ столетия в истории современной России возникла острая потребность в управленческих кадрах новой формации. Новые управленцы должны были уметь работать в условиях новой политической и экономической системах, в условиях политической и экономической конкуренции, в условиях территориальной самостоятельности </a:t>
            </a:r>
            <a:r>
              <a:rPr lang="ru-RU" b="1" dirty="0" err="1">
                <a:solidFill>
                  <a:schemeClr val="tx1"/>
                </a:solidFill>
              </a:rPr>
              <a:t>субъетов</a:t>
            </a:r>
            <a:r>
              <a:rPr lang="ru-RU" b="1" dirty="0">
                <a:solidFill>
                  <a:schemeClr val="tx1"/>
                </a:solidFill>
              </a:rPr>
              <a:t> РФ и муниципальных образований.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57295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формирование </a:t>
            </a:r>
            <a:r>
              <a:rPr lang="ru-RU" b="1" dirty="0">
                <a:solidFill>
                  <a:schemeClr val="tx1"/>
                </a:solidFill>
              </a:rPr>
              <a:t>электронного портфолио обучающегося, в том числе сохранение работ обучающегося, рецензий и оценок на эти работы со стороны любых участников образовательного процесса;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- взаимодействие </a:t>
            </a:r>
            <a:r>
              <a:rPr lang="ru-RU" b="1" dirty="0">
                <a:solidFill>
                  <a:schemeClr val="tx1"/>
                </a:solidFill>
              </a:rPr>
              <a:t>между участниками образовательного процесса, в том числе синхронное и (или)асинхронное взаимодействие посредством сети «Интернет».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376852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3"/>
            <a:ext cx="8686800" cy="6316811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Электронно-библиотечные </a:t>
            </a:r>
            <a:r>
              <a:rPr lang="ru-RU" sz="3100" b="1" dirty="0">
                <a:solidFill>
                  <a:schemeClr val="tx1"/>
                </a:solidFill>
              </a:rPr>
              <a:t>системы (электронные библиотека) и электронная информационно-образовательная среда должны обеспечивать одновременный доступ не менее 25 %обучающихся. 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</a:t>
            </a:r>
            <a:r>
              <a:rPr lang="ru-RU" sz="3100" b="1" dirty="0" smtClean="0">
                <a:solidFill>
                  <a:srgbClr val="0000FF"/>
                </a:solidFill>
              </a:rPr>
              <a:t>Обучающиеся </a:t>
            </a:r>
            <a:r>
              <a:rPr lang="ru-RU" sz="3100" b="1" dirty="0">
                <a:solidFill>
                  <a:srgbClr val="0000FF"/>
                </a:solidFill>
              </a:rPr>
              <a:t>обеспечиваются доступом (удаленным доступом), в том числе в случае применения электронного обучения,</a:t>
            </a:r>
            <a:r>
              <a:rPr lang="ru-RU" sz="3100" b="1" dirty="0">
                <a:solidFill>
                  <a:schemeClr val="tx1"/>
                </a:solidFill>
              </a:rPr>
              <a:t> дистанционных образовательных технологий, к современным профессиональным базам данных и информационно-справочным системам, состав которых определяется в рабочих программах дисциплин (модулей).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958751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D85031F-6DA6-4A04-A9C5-A264F5C67223}" type="slidenum">
              <a:rPr lang="ru-RU" altLang="ru-RU" sz="1200">
                <a:solidFill>
                  <a:srgbClr val="D38E27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ru-RU" altLang="ru-RU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chemeClr val="tx1"/>
                </a:solidFill>
              </a:rPr>
              <a:t>В </a:t>
            </a:r>
            <a:r>
              <a:rPr lang="ru-RU" b="1" dirty="0">
                <a:solidFill>
                  <a:schemeClr val="tx1"/>
                </a:solidFill>
              </a:rPr>
              <a:t>1993 г. было принято решение об открытии новой экономической специальности – </a:t>
            </a:r>
            <a:r>
              <a:rPr lang="ru-RU" b="1" dirty="0">
                <a:solidFill>
                  <a:srgbClr val="009900"/>
                </a:solidFill>
              </a:rPr>
              <a:t>«Государственное и муниципальное управление», </a:t>
            </a:r>
            <a:r>
              <a:rPr lang="ru-RU" b="1" dirty="0">
                <a:solidFill>
                  <a:schemeClr val="tx1"/>
                </a:solidFill>
              </a:rPr>
              <a:t>выпускники которой были ориентированы на работу в органах государственной и муниципальной власти.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23090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За </a:t>
            </a:r>
            <a:r>
              <a:rPr lang="ru-RU" sz="2800" b="1" dirty="0">
                <a:solidFill>
                  <a:schemeClr val="tx1"/>
                </a:solidFill>
              </a:rPr>
              <a:t>прошедший период было принято </a:t>
            </a:r>
            <a:r>
              <a:rPr lang="ru-RU" sz="2800" b="1" dirty="0">
                <a:solidFill>
                  <a:srgbClr val="0000FF"/>
                </a:solidFill>
              </a:rPr>
              <a:t>четыре образовательных стандарта</a:t>
            </a:r>
            <a:r>
              <a:rPr lang="ru-RU" sz="2800" b="1" dirty="0">
                <a:solidFill>
                  <a:schemeClr val="tx1"/>
                </a:solidFill>
              </a:rPr>
              <a:t> специальности (направления) ГМУ: 1993, 2000, 2011, 2014 и 2015 годов. Образовательный стандарт 2011 года ввел систему двухуровневой подготовки специалистов: </a:t>
            </a:r>
            <a:r>
              <a:rPr lang="ru-RU" sz="2800" b="1" dirty="0" err="1">
                <a:solidFill>
                  <a:schemeClr val="tx1"/>
                </a:solidFill>
              </a:rPr>
              <a:t>бакалавриат</a:t>
            </a:r>
            <a:r>
              <a:rPr lang="ru-RU" sz="2800" b="1" dirty="0">
                <a:solidFill>
                  <a:schemeClr val="tx1"/>
                </a:solidFill>
              </a:rPr>
              <a:t> и магистратура. 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В </a:t>
            </a:r>
            <a:r>
              <a:rPr lang="ru-RU" sz="2800" b="1" dirty="0">
                <a:solidFill>
                  <a:schemeClr val="tx1"/>
                </a:solidFill>
              </a:rPr>
              <a:t>том же году (тем же образовательным стандартом) был реализован </a:t>
            </a:r>
            <a:r>
              <a:rPr lang="ru-RU" sz="2800" b="1" dirty="0" err="1">
                <a:solidFill>
                  <a:schemeClr val="tx1"/>
                </a:solidFill>
              </a:rPr>
              <a:t>компетентностный</a:t>
            </a:r>
            <a:r>
              <a:rPr lang="ru-RU" sz="2800" b="1" dirty="0">
                <a:solidFill>
                  <a:schemeClr val="tx1"/>
                </a:solidFill>
              </a:rPr>
              <a:t> подход в подготовке специалистов. Во главу угла ставилось формирование у выпускников определенных профессиональных и общекультурных компетенций, они должны были: понимать, знать, уметь.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16576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04664"/>
            <a:ext cx="8686800" cy="6572746"/>
          </a:xfrm>
        </p:spPr>
        <p:txBody>
          <a:bodyPr/>
          <a:lstStyle/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Современные </a:t>
            </a:r>
            <a:r>
              <a:rPr lang="ru-RU" sz="3100" b="1" dirty="0">
                <a:solidFill>
                  <a:schemeClr val="tx1"/>
                </a:solidFill>
              </a:rPr>
              <a:t>требования к высшему профессиональному образованию сводятся не только к получению обучающимися (формированию и развитию) определенных компетенций. </a:t>
            </a:r>
          </a:p>
          <a:p>
            <a:pPr marL="0" indent="0" algn="just">
              <a:buNone/>
            </a:pPr>
            <a:r>
              <a:rPr lang="ru-RU" sz="3100" b="1" dirty="0" smtClean="0">
                <a:solidFill>
                  <a:schemeClr val="tx1"/>
                </a:solidFill>
              </a:rPr>
              <a:t>	Современная </a:t>
            </a:r>
            <a:r>
              <a:rPr lang="ru-RU" sz="3100" b="1" dirty="0">
                <a:solidFill>
                  <a:schemeClr val="tx1"/>
                </a:solidFill>
              </a:rPr>
              <a:t>модель университетского образования отличается от классической тем, что в отличие от классической модели, где студентов обучали некоторой сумме знаний, в современной модели выпускник должен самостоятельно мыслить, самостоятельно работать, постоянно совершенствовать свои знания.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732390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Практическая </a:t>
            </a:r>
            <a:r>
              <a:rPr lang="ru-RU" b="1" dirty="0">
                <a:solidFill>
                  <a:schemeClr val="tx1"/>
                </a:solidFill>
              </a:rPr>
              <a:t>деятельность студента начинается в вузе с первого курса. Сам преподаватель должен являться просто «классическим» преподавателем, </a:t>
            </a:r>
            <a:r>
              <a:rPr lang="ru-RU" b="1" dirty="0">
                <a:solidFill>
                  <a:srgbClr val="0000FF"/>
                </a:solidFill>
              </a:rPr>
              <a:t>а быть исследователем и практиком, работать в реальном секторе экономики.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56107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9350" y="980728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Современное </a:t>
            </a:r>
            <a:r>
              <a:rPr lang="ru-RU" b="1" dirty="0">
                <a:solidFill>
                  <a:srgbClr val="009900"/>
                </a:solidFill>
              </a:rPr>
              <a:t>образование </a:t>
            </a:r>
            <a:r>
              <a:rPr lang="ru-RU" b="1" dirty="0">
                <a:solidFill>
                  <a:schemeClr val="tx1"/>
                </a:solidFill>
              </a:rPr>
              <a:t>предполагает непрерывное образование в течении всей жизни.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Современное </a:t>
            </a:r>
            <a:r>
              <a:rPr lang="ru-RU" b="1" dirty="0">
                <a:solidFill>
                  <a:srgbClr val="009900"/>
                </a:solidFill>
              </a:rPr>
              <a:t>высшее образование </a:t>
            </a:r>
            <a:r>
              <a:rPr lang="ru-RU" b="1" dirty="0">
                <a:solidFill>
                  <a:schemeClr val="tx1"/>
                </a:solidFill>
              </a:rPr>
              <a:t>предполагает, что обучающийся не просто копирует лекции преподавателя, а сам умеет находить темы исследования, ставить вопросы и находить на них ответы, классифицировать и систематизировать полученные знания.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68118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Нормативно-правовое регулирование учебного процесса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700807"/>
            <a:ext cx="8686800" cy="4379317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Требования </a:t>
            </a:r>
            <a:r>
              <a:rPr lang="ru-RU" b="1" dirty="0">
                <a:solidFill>
                  <a:schemeClr val="tx1"/>
                </a:solidFill>
              </a:rPr>
              <a:t>к образовательной программе по направлению подготовки «Государственное и муниципальное управление» (уровень </a:t>
            </a:r>
            <a:r>
              <a:rPr lang="ru-RU" b="1" dirty="0" err="1">
                <a:solidFill>
                  <a:schemeClr val="tx1"/>
                </a:solidFill>
              </a:rPr>
              <a:t>бакалавриата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rgbClr val="0000FF"/>
                </a:solidFill>
              </a:rPr>
              <a:t>устанавливается федеральным государственным образовательным стандартом высшего образования (ФГОС ВО). </a:t>
            </a:r>
            <a:r>
              <a:rPr lang="ru-RU" b="1" dirty="0">
                <a:solidFill>
                  <a:schemeClr val="tx1"/>
                </a:solidFill>
              </a:rPr>
              <a:t>Данным стандартом определяется совокупность обязательных требований при реализации программы.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705191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674136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Учебная </a:t>
            </a:r>
            <a:r>
              <a:rPr lang="ru-RU" b="1" dirty="0">
                <a:solidFill>
                  <a:srgbClr val="009900"/>
                </a:solidFill>
              </a:rPr>
              <a:t>программа </a:t>
            </a:r>
            <a:r>
              <a:rPr lang="ru-RU" b="1" dirty="0" err="1">
                <a:solidFill>
                  <a:srgbClr val="009900"/>
                </a:solidFill>
              </a:rPr>
              <a:t>бакалавриата</a:t>
            </a:r>
            <a:r>
              <a:rPr lang="ru-RU" b="1" dirty="0">
                <a:solidFill>
                  <a:srgbClr val="009900"/>
                </a:solidFill>
              </a:rPr>
              <a:t> ГМУ состоит из трех блоков.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00FF"/>
                </a:solidFill>
              </a:rPr>
              <a:t>Блок </a:t>
            </a:r>
            <a:r>
              <a:rPr lang="ru-RU" b="1" dirty="0">
                <a:solidFill>
                  <a:srgbClr val="0000FF"/>
                </a:solidFill>
              </a:rPr>
              <a:t>1 «Дисциплины»</a:t>
            </a:r>
            <a:r>
              <a:rPr lang="ru-RU" b="1" dirty="0">
                <a:solidFill>
                  <a:schemeClr val="tx1"/>
                </a:solidFill>
              </a:rPr>
              <a:t> – включает дисциплины, относящиеся к базовой части программы, и дисциплины вариативной части.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Дисциплины </a:t>
            </a:r>
            <a:r>
              <a:rPr lang="ru-RU" b="1" dirty="0">
                <a:solidFill>
                  <a:schemeClr val="tx1"/>
                </a:solidFill>
              </a:rPr>
              <a:t>базовой части являются обязательными для освоения обучающимся вне зависимости от направленности (профиля) программы. 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09FA89-C94D-4424-9B0D-117354EEE72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1243558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92</Words>
  <Application>Microsoft Office PowerPoint</Application>
  <PresentationFormat>Экран (4:3)</PresentationFormat>
  <Paragraphs>62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Тема: «Организация образовательного процесса»</vt:lpstr>
      <vt:lpstr>Вопрос 1. Возникновения специальности «Государственное и муниципальное управление» в современной России. современные требования к высшему профессиональному образованию.  </vt:lpstr>
      <vt:lpstr>Слайд 3</vt:lpstr>
      <vt:lpstr>Слайд 4</vt:lpstr>
      <vt:lpstr>Слайд 5</vt:lpstr>
      <vt:lpstr>Слайд 6</vt:lpstr>
      <vt:lpstr>Слайд 7</vt:lpstr>
      <vt:lpstr>Вопрос 2. Нормативно-правовое регулирование учебного процесса</vt:lpstr>
      <vt:lpstr>Слайд 9</vt:lpstr>
      <vt:lpstr>Слайд 10</vt:lpstr>
      <vt:lpstr>Слайд 11</vt:lpstr>
      <vt:lpstr>Слайд 12</vt:lpstr>
      <vt:lpstr>Слайд 13</vt:lpstr>
      <vt:lpstr>Слайд 14</vt:lpstr>
      <vt:lpstr>Вопрос 3. условия реализации образовательной программы бакалавриата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154</cp:lastModifiedBy>
  <cp:revision>77</cp:revision>
  <dcterms:created xsi:type="dcterms:W3CDTF">2011-05-11T10:44:05Z</dcterms:created>
  <dcterms:modified xsi:type="dcterms:W3CDTF">2016-09-15T11:17:28Z</dcterms:modified>
</cp:coreProperties>
</file>